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1807312-CF15-47A3-A58E-2455A0096717}" type="datetimeFigureOut">
              <a:rPr lang="ar-IQ" smtClean="0"/>
              <a:t>21/01/1441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EAA1BE8-0138-40BA-8EF1-45BE277D6F8E}" type="slidenum">
              <a:rPr lang="ar-IQ" smtClean="0"/>
              <a:t>‹#›</a:t>
            </a:fld>
            <a:endParaRPr lang="ar-IQ"/>
          </a:p>
        </p:txBody>
      </p:sp>
    </p:spTree>
    <p:extLst>
      <p:ext uri="{BB962C8B-B14F-4D97-AF65-F5344CB8AC3E}">
        <p14:creationId xmlns:p14="http://schemas.microsoft.com/office/powerpoint/2010/main" val="347053031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00ABC7C-DF26-4F22-BE98-D1D0D92BCD82}" type="datetimeFigureOut">
              <a:rPr lang="ar-IQ" smtClean="0"/>
              <a:t>21/01/1441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2442715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00ABC7C-DF26-4F22-BE98-D1D0D92BCD82}" type="datetimeFigureOut">
              <a:rPr lang="ar-IQ" smtClean="0"/>
              <a:t>21/01/1441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694499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00ABC7C-DF26-4F22-BE98-D1D0D92BCD82}" type="datetimeFigureOut">
              <a:rPr lang="ar-IQ" smtClean="0"/>
              <a:t>21/01/1441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1911840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00ABC7C-DF26-4F22-BE98-D1D0D92BCD82}" type="datetimeFigureOut">
              <a:rPr lang="ar-IQ" smtClean="0"/>
              <a:t>21/01/1441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404810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00ABC7C-DF26-4F22-BE98-D1D0D92BCD82}" type="datetimeFigureOut">
              <a:rPr lang="ar-IQ" smtClean="0"/>
              <a:t>21/01/1441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338639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00ABC7C-DF26-4F22-BE98-D1D0D92BCD82}" type="datetimeFigureOut">
              <a:rPr lang="ar-IQ" smtClean="0"/>
              <a:t>21/01/1441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1229082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00ABC7C-DF26-4F22-BE98-D1D0D92BCD82}" type="datetimeFigureOut">
              <a:rPr lang="ar-IQ" smtClean="0"/>
              <a:t>21/01/1441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4210339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00ABC7C-DF26-4F22-BE98-D1D0D92BCD82}" type="datetimeFigureOut">
              <a:rPr lang="ar-IQ" smtClean="0"/>
              <a:t>21/01/1441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572852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00ABC7C-DF26-4F22-BE98-D1D0D92BCD82}" type="datetimeFigureOut">
              <a:rPr lang="ar-IQ" smtClean="0"/>
              <a:t>21/01/1441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2962997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00ABC7C-DF26-4F22-BE98-D1D0D92BCD82}" type="datetimeFigureOut">
              <a:rPr lang="ar-IQ" smtClean="0"/>
              <a:t>21/01/1441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2955236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00ABC7C-DF26-4F22-BE98-D1D0D92BCD82}" type="datetimeFigureOut">
              <a:rPr lang="ar-IQ" smtClean="0"/>
              <a:t>21/01/1441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3999799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00ABC7C-DF26-4F22-BE98-D1D0D92BCD82}" type="datetimeFigureOut">
              <a:rPr lang="ar-IQ" smtClean="0"/>
              <a:t>21/01/1441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EA07430-5227-42C6-A49B-1008A42912E5}" type="slidenum">
              <a:rPr lang="ar-IQ" smtClean="0"/>
              <a:t>‹#›</a:t>
            </a:fld>
            <a:endParaRPr lang="ar-IQ"/>
          </a:p>
        </p:txBody>
      </p:sp>
    </p:spTree>
    <p:extLst>
      <p:ext uri="{BB962C8B-B14F-4D97-AF65-F5344CB8AC3E}">
        <p14:creationId xmlns:p14="http://schemas.microsoft.com/office/powerpoint/2010/main" val="1440644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15781"/>
            <a:ext cx="9144000" cy="6986528"/>
          </a:xfrm>
          <a:prstGeom prst="rect">
            <a:avLst/>
          </a:prstGeom>
        </p:spPr>
        <p:txBody>
          <a:bodyPr wrap="square">
            <a:spAutoFit/>
          </a:bodyPr>
          <a:lstStyle/>
          <a:p>
            <a:r>
              <a:rPr lang="ar-IQ" sz="1600" dirty="0"/>
              <a:t>المحاضرة العاشرة</a:t>
            </a:r>
            <a:endParaRPr lang="en-US" sz="1600" dirty="0"/>
          </a:p>
          <a:p>
            <a:r>
              <a:rPr lang="ar-IQ" sz="1600" dirty="0"/>
              <a:t>س5/ ما هي اشكال الالياف العضلية ؟ </a:t>
            </a:r>
            <a:endParaRPr lang="en-US" sz="1600" dirty="0"/>
          </a:p>
          <a:p>
            <a:r>
              <a:rPr lang="ar-IQ" sz="1600" dirty="0"/>
              <a:t>ج / تنقسم تبعاً لشكلها العام وهي كالتالي:</a:t>
            </a:r>
            <a:endParaRPr lang="en-US" sz="1600" dirty="0"/>
          </a:p>
          <a:p>
            <a:r>
              <a:rPr lang="ar-IQ" sz="1600" dirty="0"/>
              <a:t>1– المتوازية</a:t>
            </a:r>
            <a:endParaRPr lang="en-US" sz="1600" dirty="0"/>
          </a:p>
          <a:p>
            <a:r>
              <a:rPr lang="ar-IQ" sz="1600" dirty="0"/>
              <a:t>تتجه اليافها بصورة متوازية من الأصل الى المغرز باتجاه خط سحب العضلات و(شكلها رباعي الشكل مثل العضلة الدرقية الأمامية) أو على شكل (شريط طويل كالعضلة الخياطية) حيث تمتد الألياف العضلية غالباً على طول العضلة (كالعضلة البطنية المستقيمة) التي تنقسم بالقطاعات الوتدية على طولها </a:t>
            </a:r>
            <a:endParaRPr lang="en-US" sz="1600" dirty="0"/>
          </a:p>
          <a:p>
            <a:r>
              <a:rPr lang="ar-IQ" sz="1600" dirty="0"/>
              <a:t>2- الريشية </a:t>
            </a:r>
            <a:endParaRPr lang="en-US" sz="1600" dirty="0"/>
          </a:p>
          <a:p>
            <a:r>
              <a:rPr lang="ar-IQ" sz="1600" dirty="0"/>
              <a:t>تشبه تنظيم الريشة و يدل اسمها على اتجاه اليافها العضلية حيث تمتد من الأصل إلى المغرز بصورة مائلة على طول العضلة و تتصل الألياف العضلية بالوتر من (جهة واحدة و تسمى وحيدة الريشة كالعضلة المثنية </a:t>
            </a:r>
            <a:r>
              <a:rPr lang="ar-IQ" sz="1600" dirty="0" err="1"/>
              <a:t>للأبهام</a:t>
            </a:r>
            <a:r>
              <a:rPr lang="ar-IQ" sz="1600" dirty="0"/>
              <a:t>) او من (جهتين و تسمى ثنائية الريشة كالعضلة المستقيمة الفخذية والعضلات بين العظمية الظهرية) أو (متعددة الريشة حيث تتصل الألياف العضلية من عدة جهات بالوتر وهي عبارة عن مجموعة من ثنائية الريشة كالعضلة الدالية). </a:t>
            </a:r>
            <a:endParaRPr lang="en-US" sz="1600" dirty="0"/>
          </a:p>
          <a:p>
            <a:r>
              <a:rPr lang="ar-IQ" sz="1600" dirty="0"/>
              <a:t>3- المثلثة</a:t>
            </a:r>
            <a:endParaRPr lang="en-US" sz="1600" dirty="0"/>
          </a:p>
          <a:p>
            <a:r>
              <a:rPr lang="ar-IQ" sz="1600" dirty="0"/>
              <a:t>وهي عضلة مسطحة تشبه المروحة اليدوية مثل العضلة الصدغية حيث تتجمع او تتقارب اليافها من اصلها الى مغرزها بشكل يشبه يد المروحة كالعضلة المقربة العظمية و العضلة الصدغية و الصدرية و العظمية</a:t>
            </a:r>
            <a:endParaRPr lang="en-US" sz="1600" dirty="0"/>
          </a:p>
          <a:p>
            <a:r>
              <a:rPr lang="ar-IQ" sz="1600" dirty="0"/>
              <a:t>4- </a:t>
            </a:r>
            <a:r>
              <a:rPr lang="ar-IQ" sz="1600" dirty="0" err="1"/>
              <a:t>المغزلية</a:t>
            </a:r>
            <a:endParaRPr lang="en-US" sz="1600" dirty="0"/>
          </a:p>
          <a:p>
            <a:r>
              <a:rPr lang="ar-IQ" sz="1600" dirty="0"/>
              <a:t>ويدل اسمها على انها تشبه المغزل حيث تتباعد اليافها عن الاصل ثم تتقارب العضلات نحو المغرز كالعضلة ذات الرأسين العضدية وعضلة </a:t>
            </a:r>
            <a:r>
              <a:rPr lang="ar-IQ" sz="1600" dirty="0" err="1"/>
              <a:t>الكولف</a:t>
            </a:r>
            <a:r>
              <a:rPr lang="ar-IQ" sz="1600" dirty="0"/>
              <a:t>.</a:t>
            </a:r>
            <a:endParaRPr lang="en-US" sz="1600" dirty="0"/>
          </a:p>
          <a:p>
            <a:r>
              <a:rPr lang="ar-IQ" sz="1600" dirty="0"/>
              <a:t>س6/ ما هي أنواع الالياف العضلية ؟ </a:t>
            </a:r>
            <a:endParaRPr lang="en-US" sz="1600" dirty="0"/>
          </a:p>
          <a:p>
            <a:r>
              <a:rPr lang="ar-IQ" sz="1600" dirty="0"/>
              <a:t>ج/ هنالك نوعين من الألياف العضلية تختلف عن اشكال الألياف العضلية من الناحية الكيميائية وهي كالتالي:</a:t>
            </a:r>
            <a:endParaRPr lang="en-US" sz="1600" dirty="0"/>
          </a:p>
          <a:p>
            <a:r>
              <a:rPr lang="ar-IQ" sz="1600" dirty="0"/>
              <a:t>1- الألياف الحمراء ( البطيئة ) </a:t>
            </a:r>
            <a:endParaRPr lang="en-US" sz="1600" dirty="0"/>
          </a:p>
          <a:p>
            <a:r>
              <a:rPr lang="ar-IQ" sz="1600" dirty="0"/>
              <a:t>وتحتوي على عدد كبير من الأنزيمات و كذلك حجم كبير من </a:t>
            </a:r>
            <a:r>
              <a:rPr lang="ar-IQ" sz="1600" dirty="0" err="1"/>
              <a:t>المايتوكندريا</a:t>
            </a:r>
            <a:r>
              <a:rPr lang="ar-IQ" sz="1600" dirty="0"/>
              <a:t> ( بيوت الطاقة ) و تحاط بعدد اكبر من الشعيرات الدموية و تركيز عالي من </a:t>
            </a:r>
            <a:r>
              <a:rPr lang="ar-IQ" sz="1600" dirty="0" err="1"/>
              <a:t>الهيموغولبين</a:t>
            </a:r>
            <a:r>
              <a:rPr lang="ar-IQ" sz="1600" dirty="0"/>
              <a:t> و نشاط عالي من انزيمات بيوت الطاقة لذلك فهذه الالياف ذات سعة كبيرة للتمثيل الغذائي الهوائي و مقاومة عالية للتعب، ويكون وجودها في الرياضات ذات التحمل العضلي كسباقات الماراثون. </a:t>
            </a:r>
            <a:endParaRPr lang="en-US" sz="1600" dirty="0"/>
          </a:p>
          <a:p>
            <a:r>
              <a:rPr lang="ar-IQ" sz="1600" dirty="0"/>
              <a:t>2 - الالياف البيضاء ( السريعة ) </a:t>
            </a:r>
            <a:endParaRPr lang="en-US" sz="1600" dirty="0"/>
          </a:p>
          <a:p>
            <a:r>
              <a:rPr lang="ar-IQ" sz="1600" dirty="0"/>
              <a:t>و تتميز ببعض الخصائص التي تساعد في سرعة الانقباض و تشمل سرعة عالية لانقباض فروق الجهد الكهربائية الكيميائية ومستوى عالي لنشاط انزيم </a:t>
            </a:r>
            <a:r>
              <a:rPr lang="en-US" sz="1600" dirty="0"/>
              <a:t>(ATP) </a:t>
            </a:r>
            <a:r>
              <a:rPr lang="ar-IQ" sz="1600" dirty="0"/>
              <a:t>وسرعة اظهار وسحب ايونات الكالسيوم من الشبكة </a:t>
            </a:r>
            <a:r>
              <a:rPr lang="ar-IQ" sz="1600" dirty="0" err="1"/>
              <a:t>الساركوبلازمية</a:t>
            </a:r>
            <a:r>
              <a:rPr lang="ar-IQ" sz="1600" dirty="0"/>
              <a:t> وسرعة عالية في حمل الجسور المتقاطعة لجذب فتائل الأكتين، ويكون وجودها في الرياضات ذات الشدة العالية والسرعة القصوى، مثل ( رافعي الأثقال وفي سباقات العدو السريعة). </a:t>
            </a:r>
            <a:endParaRPr lang="ar-IQ" sz="1600" dirty="0"/>
          </a:p>
        </p:txBody>
      </p:sp>
    </p:spTree>
    <p:extLst>
      <p:ext uri="{BB962C8B-B14F-4D97-AF65-F5344CB8AC3E}">
        <p14:creationId xmlns:p14="http://schemas.microsoft.com/office/powerpoint/2010/main" val="276858649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367</Words>
  <Application>Microsoft Office PowerPoint</Application>
  <PresentationFormat>عرض على الشاشة (3:4)‏</PresentationFormat>
  <Paragraphs>17</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2o1O</dc:creator>
  <cp:lastModifiedBy>DR.Ahmed Saker 2o1O</cp:lastModifiedBy>
  <cp:revision>12</cp:revision>
  <dcterms:created xsi:type="dcterms:W3CDTF">2019-09-20T16:26:09Z</dcterms:created>
  <dcterms:modified xsi:type="dcterms:W3CDTF">2019-09-20T16:47:00Z</dcterms:modified>
</cp:coreProperties>
</file>